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57" r:id="rId4"/>
    <p:sldId id="260" r:id="rId5"/>
    <p:sldId id="258" r:id="rId6"/>
    <p:sldId id="259" r:id="rId7"/>
    <p:sldId id="262" r:id="rId8"/>
    <p:sldId id="261" r:id="rId9"/>
    <p:sldId id="266" r:id="rId10"/>
    <p:sldId id="265" r:id="rId11"/>
    <p:sldId id="264" r:id="rId12"/>
    <p:sldId id="263" r:id="rId13"/>
    <p:sldId id="272" r:id="rId14"/>
    <p:sldId id="268" r:id="rId15"/>
    <p:sldId id="274" r:id="rId16"/>
    <p:sldId id="269" r:id="rId17"/>
    <p:sldId id="273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1"/>
    <p:restoredTop sz="95788"/>
  </p:normalViewPr>
  <p:slideViewPr>
    <p:cSldViewPr snapToGrid="0" snapToObjects="1">
      <p:cViewPr>
        <p:scale>
          <a:sx n="102" d="100"/>
          <a:sy n="102" d="100"/>
        </p:scale>
        <p:origin x="14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3.png>
</file>

<file path=ppt/media/image18.png>
</file>

<file path=ppt/media/image19.tiff>
</file>

<file path=ppt/media/image2.png>
</file>

<file path=ppt/media/image20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12/14/19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5980737-1E33-40A8-819D-C20C41E4F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ABBD51A-FA48-44B8-B184-A40D7F13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10188A9-F0D9-4FE9-85DC-217914527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2927575-BD84-44B6-BE49-E0C7EDD0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3FDF09A-B960-49F4-BAEB-DA397BDCD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91BE6C0-4118-460B-90C2-160041247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A8C8D0-DC59-2D45-9B50-2B8862C89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1200" y="3428997"/>
            <a:ext cx="2668479" cy="2268559"/>
          </a:xfrm>
        </p:spPr>
        <p:txBody>
          <a:bodyPr>
            <a:normAutofit/>
          </a:bodyPr>
          <a:lstStyle/>
          <a:p>
            <a:r>
              <a:rPr lang="en-US" sz="3200" dirty="0"/>
              <a:t>Apache </a:t>
            </a:r>
            <a:r>
              <a:rPr lang="en-US" sz="3200" dirty="0" err="1"/>
              <a:t>OpenWhisk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15B53-2478-E741-96A4-A4E9EBD7F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1001" y="2267426"/>
            <a:ext cx="2503753" cy="1160213"/>
          </a:xfrm>
        </p:spPr>
        <p:txBody>
          <a:bodyPr>
            <a:normAutofit/>
          </a:bodyPr>
          <a:lstStyle/>
          <a:p>
            <a:r>
              <a:rPr lang="en-US" sz="1600" dirty="0"/>
              <a:t>HPSC Final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CF56FC-9E0F-5749-8BCB-44782B89C8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770" r="-1" b="25675"/>
          <a:stretch/>
        </p:blipFill>
        <p:spPr>
          <a:xfrm>
            <a:off x="5810498" y="2865104"/>
            <a:ext cx="3737111" cy="1698173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15B5C763-A6E8-4D31-B139-30D083B82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586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9D71DE-E64C-C74F-8390-D4BE5A60A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Apache </a:t>
            </a:r>
            <a:r>
              <a:rPr lang="en-US" sz="2800" dirty="0" err="1"/>
              <a:t>OpenWhisk</a:t>
            </a:r>
            <a:endParaRPr lang="en-US" sz="2800" dirty="0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C068C6A9-3688-4678-A35A-1AFD089FD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772" y="2052116"/>
            <a:ext cx="2933890" cy="3997828"/>
          </a:xfrm>
        </p:spPr>
        <p:txBody>
          <a:bodyPr>
            <a:normAutofit/>
          </a:bodyPr>
          <a:lstStyle/>
          <a:p>
            <a:r>
              <a:rPr lang="en-US" sz="2400" i="1" u="sng" dirty="0"/>
              <a:t>Deployment (Kubernetes)</a:t>
            </a:r>
          </a:p>
          <a:p>
            <a:pPr lvl="1"/>
            <a:r>
              <a:rPr lang="en-US" sz="2000" dirty="0"/>
              <a:t>Complex</a:t>
            </a:r>
          </a:p>
          <a:p>
            <a:pPr lvl="1"/>
            <a:r>
              <a:rPr lang="en-US" sz="2000" dirty="0"/>
              <a:t>So Many configurations!</a:t>
            </a:r>
          </a:p>
          <a:p>
            <a:pPr marL="457200" lvl="1" indent="0">
              <a:buNone/>
            </a:pPr>
            <a:r>
              <a:rPr lang="en-US" sz="2000" i="1" u="sng" dirty="0">
                <a:solidFill>
                  <a:srgbClr val="00B050"/>
                </a:solidFill>
              </a:rPr>
              <a:t>Slack to the rescue!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99F470F-89B1-3149-8B1A-88878E859A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287251"/>
            <a:ext cx="5303975" cy="4282958"/>
          </a:xfrm>
          <a:prstGeom prst="rect">
            <a:avLst/>
          </a:prstGeom>
          <a:ln w="12700">
            <a:noFill/>
          </a:ln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26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Picture 86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101" name="Rectangle 100">
            <a:extLst>
              <a:ext uri="{FF2B5EF4-FFF2-40B4-BE49-F238E27FC236}">
                <a16:creationId xmlns:a16="http://schemas.microsoft.com/office/drawing/2014/main" id="{4EF24D33-D7FD-4AFA-97E8-E65417983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" name="Picture 102">
            <a:extLst>
              <a:ext uri="{FF2B5EF4-FFF2-40B4-BE49-F238E27FC236}">
                <a16:creationId xmlns:a16="http://schemas.microsoft.com/office/drawing/2014/main" id="{463116A1-886E-431E-B843-63DE3FED4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6195D3C0-6106-4FF1-853F-09354C39C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07" name="Rectangle 106">
            <a:extLst>
              <a:ext uri="{FF2B5EF4-FFF2-40B4-BE49-F238E27FC236}">
                <a16:creationId xmlns:a16="http://schemas.microsoft.com/office/drawing/2014/main" id="{866CAA98-B8D1-460B-AB83-0C31A9984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855115DC-16D5-43DB-BEA9-FF87B1A9A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BA5FCFFA-7D76-43C7-A843-948F71C11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761" y="0"/>
            <a:ext cx="573791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8C3567-7475-FE44-BAF0-144F777321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0991" y="1890743"/>
            <a:ext cx="5108036" cy="3064821"/>
          </a:xfrm>
          <a:prstGeom prst="rect">
            <a:avLst/>
          </a:prstGeom>
          <a:ln w="12700">
            <a:noFill/>
          </a:ln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AEC59019-9455-4128-A594-6FF355EE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8123" y="0"/>
            <a:ext cx="463972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42B01-7178-CE42-AA1C-A4F1F0E6E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7639" y="3103065"/>
            <a:ext cx="286322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/>
              <a:t>Debugging!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607B1315-448A-443D-8367-F1BCF69DD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4666" y="236475"/>
            <a:ext cx="5255628" cy="637335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BEC6DBF6-9B0F-437A-AF7D-C30DB2734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672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034E919F-0039-45A9-8A1B-B05CD878F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EC9C5A0E-1D2A-4F4B-8123-B963AD56D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9C3A7CDD-5E6D-48B6-9D66-F8AFFB7D2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A5AA4037-397A-4467-A120-C510DDD42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38E7B4B2-19E8-410A-A89F-7A2E0485D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206D98D2-ED53-4A46-95A8-7A0D05291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442832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6C25A97-FE21-2740-8BBA-72D648078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58856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/>
              <a:t>Debugging!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698BC5BE-3558-4B92-867F-8CD65C7BE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3113" y="0"/>
            <a:ext cx="594852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BCE810-68E6-CC4B-B696-27529D3E4B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0380" y="1766170"/>
            <a:ext cx="5413487" cy="3248091"/>
          </a:xfrm>
          <a:prstGeom prst="rect">
            <a:avLst/>
          </a:prstGeom>
          <a:ln w="12700">
            <a:noFill/>
          </a:ln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F8C4208F-A711-4F9F-B74B-CA7E99A5B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7920" y="236475"/>
            <a:ext cx="5439984" cy="6385049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4A542E5A-150E-4078-B605-939EE9F3F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6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EF24D33-D7FD-4AFA-97E8-E65417983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63116A1-886E-431E-B843-63DE3FED4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195D3C0-6106-4FF1-853F-09354C39C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66CAA98-B8D1-460B-AB83-0C31A9984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55115DC-16D5-43DB-BEA9-FF87B1A9A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A5FCFFA-7D76-43C7-A843-948F71C11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761" y="0"/>
            <a:ext cx="573791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0D81C0-A57A-EA4F-8B8C-8A606574A5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0991" y="1890743"/>
            <a:ext cx="5108036" cy="3064821"/>
          </a:xfrm>
          <a:prstGeom prst="rect">
            <a:avLst/>
          </a:prstGeom>
          <a:ln w="12700">
            <a:noFill/>
          </a:ln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AEC59019-9455-4128-A594-6FF355EE3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8123" y="0"/>
            <a:ext cx="463972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42B01-7178-CE42-AA1C-A4F1F0E6E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39" y="3428998"/>
            <a:ext cx="2863229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600" dirty="0"/>
              <a:t>Debugging!</a:t>
            </a:r>
            <a:br>
              <a:rPr lang="en-US" sz="3600" dirty="0"/>
            </a:br>
            <a:br>
              <a:rPr lang="en-US" sz="3600" dirty="0"/>
            </a:br>
            <a:r>
              <a:rPr lang="en-US" sz="2000" dirty="0"/>
              <a:t>- </a:t>
            </a:r>
            <a:r>
              <a:rPr lang="en-US" sz="2000" dirty="0" err="1">
                <a:solidFill>
                  <a:srgbClr val="00B050"/>
                </a:solidFill>
              </a:rPr>
              <a:t>OpenWhisk</a:t>
            </a:r>
            <a:r>
              <a:rPr lang="en-US" sz="2000" dirty="0">
                <a:solidFill>
                  <a:srgbClr val="00B050"/>
                </a:solidFill>
              </a:rPr>
              <a:t> is done</a:t>
            </a:r>
            <a:r>
              <a:rPr lang="en-US" sz="2000" dirty="0"/>
              <a:t>!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- </a:t>
            </a:r>
            <a:r>
              <a:rPr lang="en-US" sz="2000" dirty="0">
                <a:solidFill>
                  <a:srgbClr val="FF0000"/>
                </a:solidFill>
              </a:rPr>
              <a:t>Kubernetes Scheduler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07B1315-448A-443D-8367-F1BCF69DD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4666" y="236475"/>
            <a:ext cx="5255628" cy="637335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EC6DBF6-9B0F-437A-AF7D-C30DB2734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539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B15793-5D52-4CE3-9456-520488317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2250A6-61AE-4BD3-91E2-FD79FFFB5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3399881-2EF3-4320-B5E2-260A628D1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955B52B-4DBA-4DB2-99C3-70E2B0E79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076632-5B90-4929-B54C-1CA407D81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C0A16B4-C5FC-49C6-97DE-C29FF4E4B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A1204-6A7A-3C43-8847-D334C6E4A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4" y="808056"/>
            <a:ext cx="3319381" cy="10772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Apache </a:t>
            </a:r>
            <a:r>
              <a:rPr lang="en-US" dirty="0" err="1"/>
              <a:t>OpenWhisk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007033-EB39-46FC-A11A-D75E520C7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8447" y="0"/>
            <a:ext cx="529647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23A6E2-F2D4-4F1D-ABEB-65EFA80BA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6632" y="236475"/>
            <a:ext cx="4799023" cy="6380571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9DF2AF-0E3C-4E5E-86E2-C01D08700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7">
            <a:extLst>
              <a:ext uri="{FF2B5EF4-FFF2-40B4-BE49-F238E27FC236}">
                <a16:creationId xmlns:a16="http://schemas.microsoft.com/office/drawing/2014/main" id="{5A76F0EB-8939-D141-AE76-E31B32228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4772" y="2052116"/>
            <a:ext cx="2933890" cy="3997828"/>
          </a:xfrm>
        </p:spPr>
        <p:txBody>
          <a:bodyPr>
            <a:normAutofit/>
          </a:bodyPr>
          <a:lstStyle/>
          <a:p>
            <a:r>
              <a:rPr lang="en-US" sz="2400" i="1" u="sng" dirty="0"/>
              <a:t>Deployment (Kubernetes)</a:t>
            </a:r>
          </a:p>
          <a:p>
            <a:pPr lvl="1"/>
            <a:r>
              <a:rPr lang="en-US" sz="2000" dirty="0"/>
              <a:t>Scale-up completed successfully</a:t>
            </a:r>
            <a:endParaRPr lang="en-US" sz="2000" i="1" u="sng" dirty="0">
              <a:solidFill>
                <a:srgbClr val="00B05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36F0B63-E930-8B4A-96DF-D58F6A7240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5700" y="2105202"/>
            <a:ext cx="4800262" cy="288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022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154AE-F0BB-8F4E-8721-330FE92B3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Workload completion time</a:t>
            </a:r>
          </a:p>
          <a:p>
            <a:pPr lvl="1"/>
            <a:r>
              <a:rPr lang="en-US" sz="2400" dirty="0"/>
              <a:t>From </a:t>
            </a:r>
            <a:r>
              <a:rPr lang="en-US" sz="2400" dirty="0">
                <a:solidFill>
                  <a:srgbClr val="FF0000"/>
                </a:solidFill>
              </a:rPr>
              <a:t>440s</a:t>
            </a:r>
            <a:r>
              <a:rPr lang="en-US" sz="2400" dirty="0"/>
              <a:t> to </a:t>
            </a:r>
            <a:r>
              <a:rPr lang="en-US" sz="2400" dirty="0">
                <a:solidFill>
                  <a:srgbClr val="00B050"/>
                </a:solidFill>
              </a:rPr>
              <a:t>18s</a:t>
            </a:r>
          </a:p>
          <a:p>
            <a:pPr lvl="1"/>
            <a:r>
              <a:rPr lang="en-US" sz="2400" dirty="0">
                <a:solidFill>
                  <a:srgbClr val="00B050"/>
                </a:solidFill>
              </a:rPr>
              <a:t>Server never down for maintenance </a:t>
            </a:r>
          </a:p>
          <a:p>
            <a:pPr lvl="1"/>
            <a:r>
              <a:rPr lang="en-US" sz="2400" dirty="0">
                <a:solidFill>
                  <a:srgbClr val="00B050"/>
                </a:solidFill>
              </a:rPr>
              <a:t>Fast scale-up</a:t>
            </a:r>
            <a:endParaRPr lang="en-US" sz="24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7EE336-EEF0-2547-BB40-7AF80C2A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6791" y="808056"/>
            <a:ext cx="8381238" cy="1077229"/>
          </a:xfrm>
        </p:spPr>
        <p:txBody>
          <a:bodyPr>
            <a:normAutofit/>
          </a:bodyPr>
          <a:lstStyle/>
          <a:p>
            <a:pPr algn="l"/>
            <a:r>
              <a:rPr lang="en-US" sz="4800" dirty="0"/>
              <a:t>What did we achieve?</a:t>
            </a:r>
          </a:p>
        </p:txBody>
      </p:sp>
    </p:spTree>
    <p:extLst>
      <p:ext uri="{BB962C8B-B14F-4D97-AF65-F5344CB8AC3E}">
        <p14:creationId xmlns:p14="http://schemas.microsoft.com/office/powerpoint/2010/main" val="24834472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A1204-6A7A-3C43-8847-D334C6E4A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Apache </a:t>
            </a:r>
            <a:r>
              <a:rPr lang="en-US" sz="2800" dirty="0" err="1"/>
              <a:t>OpenWhisk</a:t>
            </a:r>
            <a:endParaRPr lang="en-US" sz="2800" dirty="0"/>
          </a:p>
        </p:txBody>
      </p:sp>
      <p:sp>
        <p:nvSpPr>
          <p:cNvPr id="36" name="Content Placeholder 35">
            <a:extLst>
              <a:ext uri="{FF2B5EF4-FFF2-40B4-BE49-F238E27FC236}">
                <a16:creationId xmlns:a16="http://schemas.microsoft.com/office/drawing/2014/main" id="{D7C0DCA6-FD62-4376-89DE-79D97E7ACB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00B050"/>
                </a:solidFill>
              </a:rPr>
              <a:t>Another contribution!</a:t>
            </a:r>
          </a:p>
          <a:p>
            <a:endParaRPr lang="en-US" sz="1800" dirty="0">
              <a:solidFill>
                <a:srgbClr val="00B050"/>
              </a:solidFill>
            </a:endParaRPr>
          </a:p>
          <a:p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13E56D-809E-774C-B25C-689321D745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771238"/>
            <a:ext cx="5303975" cy="3314984"/>
          </a:xfrm>
          <a:prstGeom prst="rect">
            <a:avLst/>
          </a:prstGeom>
          <a:ln w="12700">
            <a:noFill/>
          </a:ln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726D0B2-98B6-FF4A-A3D2-47CB6ED72E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8207" y="4051030"/>
            <a:ext cx="1133605" cy="113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669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10DC9-7AE7-1B42-9B83-025CE0EAFE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27ACB2-36E3-E44B-9563-2A50D35DF6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FD01FB8-DE6C-7042-8AAC-A77484440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172" y="0"/>
            <a:ext cx="86796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687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5F94F98-3A57-49AA-838E-91AAF600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89" y="-5487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910" y="0"/>
            <a:ext cx="7869544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996">
                <a:srgbClr val="1F2D29">
                  <a:alpha val="4000"/>
                </a:srgbClr>
              </a:gs>
              <a:gs pos="20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2282700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A1204-6A7A-3C43-8847-D334C6E4A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167" y="2590984"/>
            <a:ext cx="7369642" cy="36084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8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302276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>
            <a:extLst>
              <a:ext uri="{FF2B5EF4-FFF2-40B4-BE49-F238E27FC236}">
                <a16:creationId xmlns:a16="http://schemas.microsoft.com/office/drawing/2014/main" id="{26AA7C31-76FD-4B44-A1FF-D13D2515A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5CE85F9-F4EE-4E5D-8235-528527A40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17338BB4-74FF-4836-86B7-F1B0C2B62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ABFA8A3-A231-4BC1-B8A5-C5BE7315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E35963E-79B2-4A8E-8F24-A94E8DDDD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08E4331-210E-4E5F-9501-4C830E340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A54F778-4E1C-4F6F-9318-9795AA35C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200A9256-A44C-4406-9010-B9D7D8709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C731F266-5507-4462-8427-0BD0B42C8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126A06D6-90F0-42BA-94C0-AC6E66570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20349629-70E2-4E72-9E59-209F1F323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43403E22-A267-491E-9711-05F332BE7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488C64B-FA72-4C34-B7D8-ABA7E2146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F0CD0C-BFEA-1149-AB6F-824CB097D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6398" y="5166420"/>
            <a:ext cx="8440564" cy="10450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Apache OpenWhisk</a:t>
            </a:r>
          </a:p>
        </p:txBody>
      </p:sp>
      <p:sp>
        <p:nvSpPr>
          <p:cNvPr id="45" name="Content Placeholder 10">
            <a:extLst>
              <a:ext uri="{FF2B5EF4-FFF2-40B4-BE49-F238E27FC236}">
                <a16:creationId xmlns:a16="http://schemas.microsoft.com/office/drawing/2014/main" id="{B83D2203-E152-442D-98EE-28E8438B6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4907" y="4759126"/>
            <a:ext cx="8292055" cy="404576"/>
          </a:xfrm>
        </p:spPr>
        <p:txBody>
          <a:bodyPr vert="horz" lIns="91440" tIns="0" rIns="91440" bIns="45720" rtlCol="0" anchor="b">
            <a:normAutofit/>
          </a:bodyPr>
          <a:lstStyle/>
          <a:p>
            <a:pPr marL="0" indent="0" algn="r">
              <a:buNone/>
            </a:pPr>
            <a:r>
              <a:rPr lang="en-US" sz="1800"/>
              <a:t>A big project!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98F5671-E172-46A3-8DC0-54EC6D0E4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0531" y="647188"/>
            <a:ext cx="9091538" cy="32972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554BBA-1939-4347-B2FA-C0D5BD048A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6398" y="1058970"/>
            <a:ext cx="4069217" cy="2367312"/>
          </a:xfrm>
          <a:prstGeom prst="rect">
            <a:avLst/>
          </a:prstGeom>
          <a:ln>
            <a:noFill/>
          </a:ln>
        </p:spPr>
      </p:pic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A1844A-2780-5B4A-B76B-CAAF19945A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5310" y="1058275"/>
            <a:ext cx="4069217" cy="2368007"/>
          </a:xfrm>
          <a:prstGeom prst="rect">
            <a:avLst/>
          </a:prstGeom>
          <a:ln>
            <a:noFill/>
          </a:ln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F9744F83-FEC9-4E5B-8530-224C258F1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29148" y="319016"/>
            <a:ext cx="9734654" cy="3948816"/>
          </a:xfrm>
          <a:prstGeom prst="rect">
            <a:avLst/>
          </a:prstGeom>
          <a:noFill/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81918A1-30EC-48DB-A535-4898EA927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82966" y="888935"/>
            <a:ext cx="4228687" cy="281854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301236F-2DE7-4B56-B413-C201491DF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78683" y="888935"/>
            <a:ext cx="4228687" cy="281854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83">
            <a:extLst>
              <a:ext uri="{FF2B5EF4-FFF2-40B4-BE49-F238E27FC236}">
                <a16:creationId xmlns:a16="http://schemas.microsoft.com/office/drawing/2014/main" id="{F304D462-CF3A-48B2-966A-0DA7B7E614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02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01900C-265D-4146-A578-477541E3D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5F94F98-3A57-49AA-838E-91AAF600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1F8C064-2DC5-4758-B49C-76BFF6405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tx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7875912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5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421698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9E02C1-2127-1140-A8C5-336906AAA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8901" y="808056"/>
            <a:ext cx="8381238" cy="1077229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Scale-up the local deployments!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60754-31F1-D44E-AABE-122419EFC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6639" y="2052116"/>
            <a:ext cx="7250616" cy="3997828"/>
          </a:xfrm>
        </p:spPr>
        <p:txBody>
          <a:bodyPr anchor="t">
            <a:normAutofit/>
          </a:bodyPr>
          <a:lstStyle/>
          <a:p>
            <a:r>
              <a:rPr lang="en-US" dirty="0"/>
              <a:t>All serverless platforms provides some large-scale limits</a:t>
            </a:r>
          </a:p>
          <a:p>
            <a:pPr lvl="1"/>
            <a:r>
              <a:rPr lang="en-US" dirty="0"/>
              <a:t>AWS Lambda </a:t>
            </a:r>
            <a:endParaRPr lang="en-US" sz="1600" dirty="0"/>
          </a:p>
          <a:p>
            <a:pPr lvl="1"/>
            <a:r>
              <a:rPr lang="en-US" sz="1600" dirty="0"/>
              <a:t>IBM Cloud Functions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Concurrency limit = 1000</a:t>
            </a:r>
          </a:p>
          <a:p>
            <a:pPr marL="914400" lvl="2" indent="0">
              <a:buNone/>
            </a:pPr>
            <a:r>
              <a:rPr lang="en-US" dirty="0"/>
              <a:t># of functions that can be running concurrently </a:t>
            </a:r>
          </a:p>
        </p:txBody>
      </p:sp>
    </p:spTree>
    <p:extLst>
      <p:ext uri="{BB962C8B-B14F-4D97-AF65-F5344CB8AC3E}">
        <p14:creationId xmlns:p14="http://schemas.microsoft.com/office/powerpoint/2010/main" val="67579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2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24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2" name="Picture 26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3" name="Rectangle 28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0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32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206D6A-114A-0344-898D-82BA59FCE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Apache </a:t>
            </a:r>
            <a:r>
              <a:rPr lang="en-US" sz="2800" dirty="0" err="1"/>
              <a:t>OpenWhisk</a:t>
            </a:r>
            <a:endParaRPr lang="en-US" sz="2800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0E5AC4E9-8427-4053-92B4-7A30BC257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7080" y="2052116"/>
            <a:ext cx="3330661" cy="42985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u="sng" dirty="0"/>
              <a:t>Deployment                (Docker-compose)</a:t>
            </a:r>
          </a:p>
          <a:p>
            <a:pPr lvl="1"/>
            <a:r>
              <a:rPr lang="en-US" dirty="0"/>
              <a:t>Concurrency = 4</a:t>
            </a:r>
          </a:p>
          <a:p>
            <a:pPr marL="0" indent="0">
              <a:buNone/>
            </a:pPr>
            <a:r>
              <a:rPr lang="en-US" dirty="0"/>
              <a:t>Docker-Compose</a:t>
            </a:r>
          </a:p>
          <a:p>
            <a:pPr lvl="1"/>
            <a:r>
              <a:rPr lang="en-US" dirty="0"/>
              <a:t>Single Node</a:t>
            </a:r>
          </a:p>
          <a:p>
            <a:pPr lvl="1"/>
            <a:r>
              <a:rPr lang="en-US" dirty="0"/>
              <a:t>Simple </a:t>
            </a:r>
          </a:p>
          <a:p>
            <a:pPr lvl="1"/>
            <a:r>
              <a:rPr lang="en-US" dirty="0"/>
              <a:t>Non-production</a:t>
            </a:r>
          </a:p>
        </p:txBody>
      </p:sp>
      <p:sp>
        <p:nvSpPr>
          <p:cNvPr id="46" name="Rectangle 34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clock&#10;&#10;Description automatically generated">
            <a:extLst>
              <a:ext uri="{FF2B5EF4-FFF2-40B4-BE49-F238E27FC236}">
                <a16:creationId xmlns:a16="http://schemas.microsoft.com/office/drawing/2014/main" id="{6CD54511-895A-4C4C-88F2-0B6282939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837537"/>
            <a:ext cx="5303975" cy="3182385"/>
          </a:xfrm>
          <a:prstGeom prst="rect">
            <a:avLst/>
          </a:prstGeom>
          <a:ln w="12700">
            <a:noFill/>
          </a:ln>
        </p:spPr>
      </p:pic>
      <p:sp>
        <p:nvSpPr>
          <p:cNvPr id="47" name="Rectangle 36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201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01AF5FBB-9FDC-4D75-9DD6-DAF01ED19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33BBBE6-F4CF-483E-BA74-B51421B4D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4C790028-99AE-4AE4-8269-9913E2D50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6936A2A-FE08-4EE0-A409-3EF3FA244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AF0407B-48CB-4C05-B0D7-7A69A0D4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DC50C3D-0DA0-4914-B5B4-D1819CC69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CF9E583-1A92-4144-B4FA-81D98317F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34E919F-0039-45A9-8A1B-B05CD878F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EC9C5A0E-1D2A-4F4B-8123-B963AD56D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9C3A7CDD-5E6D-48B6-9D66-F8AFFB7D2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A5AA4037-397A-4467-A120-C510DDD42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8E7B4B2-19E8-410A-A89F-7A2E0485D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06D98D2-ED53-4A46-95A8-7A0D05291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442832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98BC5BE-3558-4B92-867F-8CD65C7BE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3113" y="0"/>
            <a:ext cx="594852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light&#10;&#10;Description automatically generated">
            <a:extLst>
              <a:ext uri="{FF2B5EF4-FFF2-40B4-BE49-F238E27FC236}">
                <a16:creationId xmlns:a16="http://schemas.microsoft.com/office/drawing/2014/main" id="{5B287996-3B10-D241-A29C-6102A4619E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9658" y="1843737"/>
            <a:ext cx="5284209" cy="3170525"/>
          </a:xfrm>
          <a:prstGeom prst="rect">
            <a:avLst/>
          </a:prstGeom>
          <a:ln w="12700">
            <a:noFill/>
          </a:ln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F8C4208F-A711-4F9F-B74B-CA7E99A5B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7920" y="236475"/>
            <a:ext cx="5439984" cy="6385049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A542E5A-150E-4078-B605-939EE9F3F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702618E3-698E-C242-B670-C7DBAD088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Apache </a:t>
            </a:r>
            <a:r>
              <a:rPr lang="en-US" sz="2800" dirty="0" err="1"/>
              <a:t>OpenWhisk</a:t>
            </a:r>
            <a:endParaRPr lang="en-US" sz="2800" dirty="0"/>
          </a:p>
        </p:txBody>
      </p:sp>
      <p:sp>
        <p:nvSpPr>
          <p:cNvPr id="40" name="Content Placeholder 19">
            <a:extLst>
              <a:ext uri="{FF2B5EF4-FFF2-40B4-BE49-F238E27FC236}">
                <a16:creationId xmlns:a16="http://schemas.microsoft.com/office/drawing/2014/main" id="{A03704C4-F89F-264B-8258-61AB9542C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7080" y="2052116"/>
            <a:ext cx="3330661" cy="42985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u="sng" dirty="0"/>
              <a:t>Deployment                (Docker-compose)</a:t>
            </a:r>
          </a:p>
          <a:p>
            <a:pPr marL="0" indent="0">
              <a:buNone/>
            </a:pPr>
            <a:r>
              <a:rPr lang="en-US" dirty="0" err="1"/>
              <a:t>Containerpool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Default</a:t>
            </a:r>
          </a:p>
          <a:p>
            <a:pPr lvl="1"/>
            <a:r>
              <a:rPr lang="en-US" dirty="0"/>
              <a:t>1GB </a:t>
            </a:r>
          </a:p>
          <a:p>
            <a:pPr marL="457200" lvl="1" indent="0">
              <a:buNone/>
            </a:pPr>
            <a:r>
              <a:rPr lang="en-US" dirty="0"/>
              <a:t>New</a:t>
            </a:r>
          </a:p>
          <a:p>
            <a:pPr lvl="1"/>
            <a:r>
              <a:rPr lang="en-US" dirty="0"/>
              <a:t>200GB</a:t>
            </a:r>
          </a:p>
        </p:txBody>
      </p:sp>
    </p:spTree>
    <p:extLst>
      <p:ext uri="{BB962C8B-B14F-4D97-AF65-F5344CB8AC3E}">
        <p14:creationId xmlns:p14="http://schemas.microsoft.com/office/powerpoint/2010/main" val="3903273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722F0272-3878-4604-AA91-01CA8F08D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F60EAEC-22E3-4448-8F0A-9ADAA793A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355E0F90-3FFF-4E04-B3C8-3C969A415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C63A4EF-A033-4ED0-9EB6-6E1A8D264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64965EE-80F2-417F-9652-5BFF14DA7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A3C9611-CFD7-4C23-A8F2-00E7865A5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A926BDB-98EF-43B0-A66B-1A6EF8FB2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A722A754-56A5-43DA-ADE3-C2704FABA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90FADDEF-2C10-4B0B-868E-6A655B67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D00FD"/>
            </a:solidFill>
            <a:miter lim="800000"/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itting, colorful, looking, purple&#10;&#10;Description automatically generated">
            <a:extLst>
              <a:ext uri="{FF2B5EF4-FFF2-40B4-BE49-F238E27FC236}">
                <a16:creationId xmlns:a16="http://schemas.microsoft.com/office/drawing/2014/main" id="{8943A8F5-DC32-8046-9B5D-C3DC2092E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0204" y="643467"/>
            <a:ext cx="928510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5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DD9D9-88D3-414B-8200-D34789533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Apache </a:t>
            </a:r>
            <a:r>
              <a:rPr lang="en-US" sz="2800" dirty="0" err="1"/>
              <a:t>OpenWhisk</a:t>
            </a:r>
            <a:endParaRPr lang="en-US" sz="28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4080E09-2BFB-4053-9E1A-40C42ED4D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800" i="1" u="sng" dirty="0"/>
              <a:t>Deployment     (Docker-Compose)</a:t>
            </a:r>
          </a:p>
          <a:p>
            <a:pPr marL="0" indent="0">
              <a:buNone/>
            </a:pPr>
            <a:r>
              <a:rPr lang="en-US" sz="1800" dirty="0"/>
              <a:t>Issues:</a:t>
            </a:r>
          </a:p>
          <a:p>
            <a:r>
              <a:rPr lang="en-US" sz="1800" dirty="0"/>
              <a:t>Slow Scale-up</a:t>
            </a:r>
          </a:p>
          <a:p>
            <a:r>
              <a:rPr lang="en-US" sz="1800" dirty="0"/>
              <a:t>Server down!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light&#10;&#10;Description automatically generated">
            <a:extLst>
              <a:ext uri="{FF2B5EF4-FFF2-40B4-BE49-F238E27FC236}">
                <a16:creationId xmlns:a16="http://schemas.microsoft.com/office/drawing/2014/main" id="{083CEEEA-9379-3046-9CDC-B686B9074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837537"/>
            <a:ext cx="5303975" cy="3182385"/>
          </a:xfrm>
          <a:prstGeom prst="rect">
            <a:avLst/>
          </a:prstGeom>
          <a:ln w="12700">
            <a:noFill/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102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E1DC627-4ABE-46C9-81E9-5BB1D8CE0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D1C6DF18-30CC-455D-BEF5-AD8ABBB631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397A168-9964-4557-8B18-18F68C710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EB4E0424-26BF-4CAF-B60C-9FA333BAF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5EAC93-4557-436A-BA08-FC04B4229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7E12A95-2D51-4F5B-B468-3C7BF914E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9D71DE-E64C-C74F-8390-D4BE5A60A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1783" y="1323584"/>
            <a:ext cx="3013024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Implementation Bug!</a:t>
            </a:r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F47850-F4CD-1446-B453-0FCD123FB2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0581" y="1020993"/>
            <a:ext cx="6896313" cy="5189474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67" name="Content Placeholder 27">
            <a:extLst>
              <a:ext uri="{FF2B5EF4-FFF2-40B4-BE49-F238E27FC236}">
                <a16:creationId xmlns:a16="http://schemas.microsoft.com/office/drawing/2014/main" id="{F2D08167-49AD-42E5-9DED-32741FA57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7640" y="2090519"/>
            <a:ext cx="3016439" cy="3997828"/>
          </a:xfrm>
        </p:spPr>
        <p:txBody>
          <a:bodyPr>
            <a:normAutofit/>
          </a:bodyPr>
          <a:lstStyle/>
          <a:p>
            <a:r>
              <a:rPr lang="en-US" dirty="0"/>
              <a:t>Need more invokers/controllers</a:t>
            </a:r>
          </a:p>
          <a:p>
            <a:r>
              <a:rPr lang="en-US" dirty="0"/>
              <a:t>Configuration file not working!</a:t>
            </a:r>
          </a:p>
          <a:p>
            <a:r>
              <a:rPr lang="en-US" dirty="0"/>
              <a:t>Reply a little slow!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51DB18B-281E-4563-841D-F2464BEBDA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38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214283E-D7B4-49E9-932E-D7F2A284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806DFD-E192-42CC-B190-3C4C95B8F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33" y="-1"/>
            <a:ext cx="12189867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FCFF961-4E84-4FD1-859C-B7F410031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3" y="0"/>
            <a:ext cx="4632503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B17FFD2-DBC7-4ABB-B2A0-7E18EC1B8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737BB4-6553-47A8-893F-178A10C6B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F32898-82A6-444A-92E3-5F05CF251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20346" y="1566733"/>
            <a:ext cx="5827194" cy="3496316"/>
          </a:xfr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0814A3D-6BEA-5044-9477-D47EA3FAC643}"/>
              </a:ext>
            </a:extLst>
          </p:cNvPr>
          <p:cNvSpPr txBox="1">
            <a:spLocks/>
          </p:cNvSpPr>
          <p:nvPr/>
        </p:nvSpPr>
        <p:spPr>
          <a:xfrm>
            <a:off x="1651000" y="820582"/>
            <a:ext cx="2668106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/>
              <a:t>Apache </a:t>
            </a:r>
            <a:r>
              <a:rPr lang="en-US" sz="3600" dirty="0" err="1"/>
              <a:t>OpenWhisk</a:t>
            </a:r>
            <a:endParaRPr lang="en-US" sz="3600" dirty="0"/>
          </a:p>
        </p:txBody>
      </p:sp>
      <p:sp>
        <p:nvSpPr>
          <p:cNvPr id="17" name="Content Placeholder 19">
            <a:extLst>
              <a:ext uri="{FF2B5EF4-FFF2-40B4-BE49-F238E27FC236}">
                <a16:creationId xmlns:a16="http://schemas.microsoft.com/office/drawing/2014/main" id="{9058B87B-A55D-D141-B716-534421A24041}"/>
              </a:ext>
            </a:extLst>
          </p:cNvPr>
          <p:cNvSpPr txBox="1">
            <a:spLocks/>
          </p:cNvSpPr>
          <p:nvPr/>
        </p:nvSpPr>
        <p:spPr>
          <a:xfrm>
            <a:off x="1857080" y="2052116"/>
            <a:ext cx="3330661" cy="42985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i="1" u="sng" dirty="0"/>
              <a:t>Deployment                (Docker-compose)</a:t>
            </a:r>
          </a:p>
          <a:p>
            <a:pPr lvl="1"/>
            <a:r>
              <a:rPr lang="en-US" dirty="0"/>
              <a:t>Concurrency = 8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/>
              <a:t>Kubernetes</a:t>
            </a:r>
          </a:p>
          <a:p>
            <a:pPr lvl="1"/>
            <a:r>
              <a:rPr lang="en-US" dirty="0"/>
              <a:t>Multi Node</a:t>
            </a:r>
          </a:p>
          <a:p>
            <a:pPr lvl="1"/>
            <a:r>
              <a:rPr lang="en-US" dirty="0"/>
              <a:t>Complex </a:t>
            </a:r>
          </a:p>
          <a:p>
            <a:pPr lvl="1"/>
            <a:r>
              <a:rPr lang="en-US" dirty="0"/>
              <a:t>Production</a:t>
            </a:r>
          </a:p>
        </p:txBody>
      </p:sp>
    </p:spTree>
    <p:extLst>
      <p:ext uri="{BB962C8B-B14F-4D97-AF65-F5344CB8AC3E}">
        <p14:creationId xmlns:p14="http://schemas.microsoft.com/office/powerpoint/2010/main" val="23288270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</TotalTime>
  <Words>186</Words>
  <Application>Microsoft Macintosh PowerPoint</Application>
  <PresentationFormat>Widescreen</PresentationFormat>
  <Paragraphs>66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MS Shell Dlg 2</vt:lpstr>
      <vt:lpstr>Wingdings</vt:lpstr>
      <vt:lpstr>Wingdings 3</vt:lpstr>
      <vt:lpstr>Madison</vt:lpstr>
      <vt:lpstr>Apache OpenWhisk</vt:lpstr>
      <vt:lpstr>Apache OpenWhisk</vt:lpstr>
      <vt:lpstr>Scale-up the local deployments!</vt:lpstr>
      <vt:lpstr>Apache OpenWhisk</vt:lpstr>
      <vt:lpstr>Apache OpenWhisk</vt:lpstr>
      <vt:lpstr>PowerPoint Presentation</vt:lpstr>
      <vt:lpstr>Apache OpenWhisk</vt:lpstr>
      <vt:lpstr>Implementation Bug!</vt:lpstr>
      <vt:lpstr>PowerPoint Presentation</vt:lpstr>
      <vt:lpstr>Apache OpenWhisk</vt:lpstr>
      <vt:lpstr>Debugging!</vt:lpstr>
      <vt:lpstr>Debugging!</vt:lpstr>
      <vt:lpstr>Debugging!  - OpenWhisk is done!  - Kubernetes Scheduler</vt:lpstr>
      <vt:lpstr>Apache OpenWhisk</vt:lpstr>
      <vt:lpstr>What did we achieve?</vt:lpstr>
      <vt:lpstr>Apache OpenWhisk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OpenWhisk</dc:title>
  <dc:creator>Ali Raza Tariq</dc:creator>
  <cp:lastModifiedBy>Ali Raza Tariq</cp:lastModifiedBy>
  <cp:revision>2</cp:revision>
  <dcterms:created xsi:type="dcterms:W3CDTF">2019-12-15T04:59:51Z</dcterms:created>
  <dcterms:modified xsi:type="dcterms:W3CDTF">2019-12-15T18:47:43Z</dcterms:modified>
</cp:coreProperties>
</file>